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4"/>
  </p:notesMasterIdLst>
  <p:sldIdLst>
    <p:sldId id="320" r:id="rId9"/>
    <p:sldId id="321" r:id="rId10"/>
    <p:sldId id="322" r:id="rId11"/>
    <p:sldId id="323" r:id="rId12"/>
    <p:sldId id="324" r:id="rId13"/>
    <p:sldId id="325" r:id="rId14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2BB7D6-7D11-4146-8EC1-722CA6DDECC5}">
  <a:tblStyle styleId="{8A2BB7D6-7D11-4146-8EC1-722CA6DDEC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3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9436700" y="200695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532750" y="2299566"/>
            <a:ext cx="11881800" cy="4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027150" y="7396800"/>
            <a:ext cx="7916400" cy="9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75000"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380304" y="4702000"/>
            <a:ext cx="10159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4380294" y="2711826"/>
            <a:ext cx="2130000" cy="1990200"/>
          </a:xfrm>
          <a:prstGeom prst="rect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380304" y="6385600"/>
            <a:ext cx="101592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10275200" y="-34191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0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0"/>
          <p:cNvSpPr/>
          <p:nvPr/>
        </p:nvSpPr>
        <p:spPr>
          <a:xfrm>
            <a:off x="11513450" y="-34153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cxnSp>
        <p:nvCxnSpPr>
          <p:cNvPr id="279" name="Google Shape;279;p40"/>
          <p:cNvCxnSpPr/>
          <p:nvPr/>
        </p:nvCxnSpPr>
        <p:spPr>
          <a:xfrm>
            <a:off x="-79824" y="538800"/>
            <a:ext cx="1219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0"/>
          <p:cNvCxnSpPr/>
          <p:nvPr/>
        </p:nvCxnSpPr>
        <p:spPr>
          <a:xfrm>
            <a:off x="6171044" y="9748250"/>
            <a:ext cx="1219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1"/>
          <p:cNvSpPr/>
          <p:nvPr/>
        </p:nvSpPr>
        <p:spPr>
          <a:xfrm>
            <a:off x="3665100" y="-719735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sp>
        <p:nvSpPr>
          <p:cNvPr id="284" name="Google Shape;284;p41"/>
          <p:cNvSpPr/>
          <p:nvPr/>
        </p:nvSpPr>
        <p:spPr>
          <a:xfrm>
            <a:off x="3665100" y="50600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cxnSp>
        <p:nvCxnSpPr>
          <p:cNvPr id="285" name="Google Shape;285;p41"/>
          <p:cNvCxnSpPr/>
          <p:nvPr/>
        </p:nvCxnSpPr>
        <p:spPr>
          <a:xfrm>
            <a:off x="981450" y="-143600"/>
            <a:ext cx="0" cy="853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41"/>
          <p:cNvCxnSpPr/>
          <p:nvPr/>
        </p:nvCxnSpPr>
        <p:spPr>
          <a:xfrm>
            <a:off x="17370400" y="1867100"/>
            <a:ext cx="0" cy="853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26450" y="890050"/>
            <a:ext cx="154350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26450" y="2304950"/>
            <a:ext cx="154350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86" r:id="rId4"/>
    <p:sldLayoutId id="214748368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ctrTitle"/>
          </p:nvPr>
        </p:nvSpPr>
        <p:spPr>
          <a:xfrm>
            <a:off x="2532750" y="2299566"/>
            <a:ext cx="11881800" cy="44784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r>
              <a:rPr lang="en"/>
              <a:t>The Black Death</a:t>
            </a:r>
            <a:r>
              <a:rPr lang="en"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98" name="Google Shape;298;p45"/>
          <p:cNvSpPr txBox="1">
            <a:spLocks noGrp="1"/>
          </p:cNvSpPr>
          <p:nvPr>
            <p:ph type="subTitle" idx="1"/>
          </p:nvPr>
        </p:nvSpPr>
        <p:spPr>
          <a:xfrm>
            <a:off x="9027150" y="7396800"/>
            <a:ext cx="7916400" cy="95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indent="0"/>
            <a:r>
              <a:rPr lang="en"/>
              <a:t>Here is where your presentation begins</a:t>
            </a:r>
            <a:endParaRPr/>
          </a:p>
        </p:txBody>
      </p:sp>
      <p:cxnSp>
        <p:nvCxnSpPr>
          <p:cNvPr id="299" name="Google Shape;299;p45"/>
          <p:cNvCxnSpPr>
            <a:stCxn id="298" idx="1"/>
          </p:cNvCxnSpPr>
          <p:nvPr/>
        </p:nvCxnSpPr>
        <p:spPr>
          <a:xfrm rot="10800000">
            <a:off x="47550" y="7872600"/>
            <a:ext cx="897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142596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11500">
                <a:solidFill>
                  <a:srgbClr val="FFA500"/>
                </a:solidFill>
                <a:latin typeface="Times New Roman"/>
              </a:rPr>
              <a:t>Java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Presented by Micro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45323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599" y="4895999"/>
            <a:ext cx="5335200" cy="4895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sz="7200">
                <a:solidFill>
                  <a:srgbClr val="FFA500"/>
                </a:solidFill>
                <a:latin typeface="Times New Roman"/>
              </a:defRPr>
            </a:pPr>
            <a:r>
              <a:t>Introduction to Java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43600" y="4895999"/>
            <a:ext cx="11960352" cy="457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6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Java is a high-level, object-oriented programming language.</a:t>
            </a:r>
          </a:p>
          <a:p>
            <a:pPr algn="l">
              <a:spcAft>
                <a:spcPts val="16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It was developed by Sun Microsystems in 1995, and is now owned by Oracle Corporation.</a:t>
            </a:r>
          </a:p>
          <a:p>
            <a:pPr algn="l">
              <a:spcAft>
                <a:spcPts val="16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Java is platform-independent and widely used for developing applications, websites, and mobile apps due to its versatility and wide range of libraries and frameworks.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" y="2743200"/>
            <a:ext cx="6537960" cy="6537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61872" y="1051560"/>
            <a:ext cx="15745967" cy="119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7200">
                <a:solidFill>
                  <a:srgbClr val="FFA500"/>
                </a:solidFill>
                <a:latin typeface="Times New Roman"/>
              </a:defRPr>
            </a:pPr>
            <a:r>
              <a:t>Key Features of Java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27848" y="2743200"/>
            <a:ext cx="9144000" cy="6492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20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Object-oriented: Java supports the concept of classes and objects, allowing for modular and reusable code.</a:t>
            </a:r>
          </a:p>
          <a:p>
            <a:pPr algn="l">
              <a:spcAft>
                <a:spcPts val="20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Platform-independent: Java programs can run on any platform with a Java Virtual Machine (JVM), making it highly portable.</a:t>
            </a:r>
          </a:p>
          <a:p>
            <a:pPr algn="l">
              <a:spcAft>
                <a:spcPts val="20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Robust and secure: Java has built-in memory management and automatic garbage collection, making it less prone to errors and vulnerabilities.</a:t>
            </a:r>
          </a:p>
          <a:p>
            <a:pPr algn="l">
              <a:spcAft>
                <a:spcPts val="20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Multi-threaded: Java supports concurrency with its native support for threads, enabling efficient execution of multiple tasks simultaneously.</a:t>
            </a:r>
          </a:p>
          <a:p>
            <a:pPr algn="l">
              <a:spcAft>
                <a:spcPts val="2000"/>
              </a:spcAft>
              <a:defRPr sz="3600">
                <a:solidFill>
                  <a:srgbClr val="FFFFFF"/>
                </a:solidFill>
                <a:latin typeface="Times New Roman"/>
              </a:defRPr>
            </a:pPr>
            <a:r>
              <a:t>Rich API: Java provides a vast array of prebuilt classes and libraries, enabling developers to quickly and easily implement various functionalities in their applications.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05840"/>
            <a:ext cx="164592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7200">
                <a:solidFill>
                  <a:srgbClr val="FFA500"/>
                </a:solidFill>
                <a:latin typeface="Times New Roman"/>
              </a:defRPr>
            </a:pPr>
            <a:r>
              <a:t>Java Development Process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17520"/>
            <a:ext cx="16459200" cy="6492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2500"/>
              </a:spcAft>
              <a:defRPr sz="4400">
                <a:solidFill>
                  <a:srgbClr val="FFFFFF"/>
                </a:solidFill>
                <a:latin typeface="Times New Roman"/>
              </a:defRPr>
            </a:pPr>
            <a:r>
              <a:t>Writing code: Java code is written in plain text files, saved with a .java extension.</a:t>
            </a:r>
          </a:p>
          <a:p>
            <a:pPr algn="l">
              <a:spcAft>
                <a:spcPts val="2500"/>
              </a:spcAft>
              <a:defRPr sz="4400">
                <a:solidFill>
                  <a:srgbClr val="FFFFFF"/>
                </a:solidFill>
                <a:latin typeface="Times New Roman"/>
              </a:defRPr>
            </a:pPr>
            <a:r>
              <a:t>Compiling code: The Java compiler (javac) compiles the .java files into bytecode (.class files) that can run on any JVM.</a:t>
            </a:r>
          </a:p>
          <a:p>
            <a:pPr algn="l">
              <a:spcAft>
                <a:spcPts val="2500"/>
              </a:spcAft>
              <a:defRPr sz="4400">
                <a:solidFill>
                  <a:srgbClr val="FFFFFF"/>
                </a:solidFill>
                <a:latin typeface="Times New Roman"/>
              </a:defRPr>
            </a:pPr>
            <a:r>
              <a:t>Running code: The Java Virtual Machine executes the bytecode, converting it into machine code specific to the underlying hardware.</a:t>
            </a:r>
          </a:p>
          <a:p>
            <a:pPr algn="l">
              <a:spcAft>
                <a:spcPts val="2500"/>
              </a:spcAft>
              <a:defRPr sz="4400">
                <a:solidFill>
                  <a:srgbClr val="FFFFFF"/>
                </a:solidFill>
                <a:latin typeface="Times New Roman"/>
              </a:defRPr>
            </a:pPr>
            <a:r>
              <a:t>Debugging and testing: Java provides numerous tools and frameworks for debugging and testing, such as the Java Debugger (jdb) and JUnit.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731520"/>
            <a:ext cx="7424927" cy="8823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2960" y="822960"/>
            <a:ext cx="8878824" cy="1938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6600">
                <a:solidFill>
                  <a:srgbClr val="FFA500"/>
                </a:solidFill>
                <a:latin typeface="Times New Roman"/>
              </a:defRPr>
            </a:pPr>
            <a:r>
              <a:t>Java Development Tools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" y="3090672"/>
            <a:ext cx="8878824" cy="6400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Integrated Development Environments (IDEs): IDEs like Eclipse, IntelliJ IDEA, and NetBeans provide a comprehensive development environment with features like code completion, debugging, and project management.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Build tools: Tools like Apache Maven and Gradle automate the build process, managing dependencies and generating executable files or libraries.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Version control systems: Git, SVN, and Mercurial help developers track changes in their codebase and collaborate with other developers.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Profiling tools: Profilers like VisualVM and JProfiler analyze the performance of Java applications, identifying bottlenecks and memory leaks.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0" y="731520"/>
            <a:ext cx="7424927" cy="88239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2960" y="822960"/>
            <a:ext cx="8878824" cy="1938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6600">
                <a:solidFill>
                  <a:srgbClr val="FFA500"/>
                </a:solidFill>
                <a:latin typeface="Times New Roman"/>
              </a:defRPr>
            </a:pPr>
            <a:r>
              <a:t>Java Application Examples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2960" y="3090672"/>
            <a:ext cx="8878824" cy="6400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Web development: Java is widely used for building web applications using frameworks like Spring, JSF, and Play.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Android app development: Java is the primary language for developing Android apps and offers extensive APIs and tools like Android Studio.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Enterprise application development: Java is commonly used for developing large-scale applications for enterprise organizations, offering robustness, scalability, and security.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Scientific computing: Java libraries like Apache Commons Math and JAMA provide powerful numerical computation capabilities for scientific research and analysis.</a:t>
            </a:r>
          </a:p>
          <a:p>
            <a:pPr algn="l">
              <a:spcAft>
                <a:spcPts val="2000"/>
              </a:spcAft>
              <a:defRPr sz="3200">
                <a:solidFill>
                  <a:srgbClr val="FFFFFF"/>
                </a:solidFill>
                <a:latin typeface="Times New Roman"/>
              </a:defRPr>
            </a:pPr>
            <a:r>
              <a:t>Internet of Things (IoT): Java-based platforms like Raspberry Pi and Arduino enable developers to create IoT applications using Java's extensive resources.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9</Words>
  <Application>Microsoft Office PowerPoint</Application>
  <PresentationFormat>Custom</PresentationFormat>
  <Paragraphs>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Archivo Black</vt:lpstr>
      <vt:lpstr>Arial</vt:lpstr>
      <vt:lpstr>Barlow</vt:lpstr>
      <vt:lpstr>Baskervville</vt:lpstr>
      <vt:lpstr>The Black Death by Slidesgo</vt:lpstr>
      <vt:lpstr>The Black Death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Black Death </dc:title>
  <dc:creator>micro fuentes</dc:creator>
  <cp:lastModifiedBy>Mike Ronald  S. Fuentes</cp:lastModifiedBy>
  <cp:revision>4</cp:revision>
  <dcterms:modified xsi:type="dcterms:W3CDTF">2023-12-06T15:48:58Z</dcterms:modified>
</cp:coreProperties>
</file>